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91" r:id="rId2"/>
  </p:sldMasterIdLst>
  <p:sldIdLst>
    <p:sldId id="267" r:id="rId3"/>
    <p:sldId id="266" r:id="rId4"/>
    <p:sldId id="265" r:id="rId5"/>
    <p:sldId id="280" r:id="rId6"/>
    <p:sldId id="301" r:id="rId7"/>
    <p:sldId id="293" r:id="rId8"/>
    <p:sldId id="302" r:id="rId9"/>
    <p:sldId id="294" r:id="rId10"/>
    <p:sldId id="295" r:id="rId11"/>
    <p:sldId id="284" r:id="rId12"/>
    <p:sldId id="297" r:id="rId13"/>
    <p:sldId id="298" r:id="rId14"/>
    <p:sldId id="299" r:id="rId15"/>
    <p:sldId id="300" r:id="rId16"/>
    <p:sldId id="257" r:id="rId17"/>
    <p:sldId id="278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70" autoAdjust="0"/>
    <p:restoredTop sz="94660"/>
  </p:normalViewPr>
  <p:slideViewPr>
    <p:cSldViewPr snapToGrid="0">
      <p:cViewPr varScale="1">
        <p:scale>
          <a:sx n="124" d="100"/>
          <a:sy n="124" d="100"/>
        </p:scale>
        <p:origin x="54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BB073D3-37A4-4B16-A1E3-B3DF8BDA544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CB343B0F-B263-4E16-B9BA-8500F6E823EF}">
      <dgm:prSet/>
      <dgm:spPr/>
      <dgm:t>
        <a:bodyPr/>
        <a:lstStyle/>
        <a:p>
          <a:r>
            <a:rPr lang="en-US"/>
            <a:t>Defining the type of task will assist in scheduling and resource allocation</a:t>
          </a:r>
        </a:p>
      </dgm:t>
    </dgm:pt>
    <dgm:pt modelId="{CB9AAC0F-0D93-474D-9A3F-479A62FAAFF7}" type="parTrans" cxnId="{B78BC7BB-190A-4D73-9839-268F7B3731D1}">
      <dgm:prSet/>
      <dgm:spPr/>
      <dgm:t>
        <a:bodyPr/>
        <a:lstStyle/>
        <a:p>
          <a:endParaRPr lang="en-US"/>
        </a:p>
      </dgm:t>
    </dgm:pt>
    <dgm:pt modelId="{6EFAD621-4773-4DD3-AFA6-3322B847A713}" type="sibTrans" cxnId="{B78BC7BB-190A-4D73-9839-268F7B3731D1}">
      <dgm:prSet/>
      <dgm:spPr/>
      <dgm:t>
        <a:bodyPr/>
        <a:lstStyle/>
        <a:p>
          <a:endParaRPr lang="en-US"/>
        </a:p>
      </dgm:t>
    </dgm:pt>
    <dgm:pt modelId="{49E5FB4B-607D-4FC5-99D9-AA61046C219A}">
      <dgm:prSet/>
      <dgm:spPr/>
      <dgm:t>
        <a:bodyPr/>
        <a:lstStyle/>
        <a:p>
          <a:r>
            <a:rPr lang="en-US" dirty="0"/>
            <a:t>‘Fixing’ a task type will alter the way a PMIS processes the project information</a:t>
          </a:r>
        </a:p>
      </dgm:t>
    </dgm:pt>
    <dgm:pt modelId="{3555C338-EE4D-4CED-B22C-07007E60ECF0}" type="parTrans" cxnId="{B105B804-E09A-4B6C-AA5B-29796AB7A63F}">
      <dgm:prSet/>
      <dgm:spPr/>
      <dgm:t>
        <a:bodyPr/>
        <a:lstStyle/>
        <a:p>
          <a:endParaRPr lang="en-US"/>
        </a:p>
      </dgm:t>
    </dgm:pt>
    <dgm:pt modelId="{3D0DE7C7-2D2D-4FF9-B473-08FCA4156B57}" type="sibTrans" cxnId="{B105B804-E09A-4B6C-AA5B-29796AB7A63F}">
      <dgm:prSet/>
      <dgm:spPr/>
      <dgm:t>
        <a:bodyPr/>
        <a:lstStyle/>
        <a:p>
          <a:endParaRPr lang="en-US"/>
        </a:p>
      </dgm:t>
    </dgm:pt>
    <dgm:pt modelId="{8C21A24C-557A-46BD-9EEA-6088110B5366}" type="pres">
      <dgm:prSet presAssocID="{EBB073D3-37A4-4B16-A1E3-B3DF8BDA544C}" presName="root" presStyleCnt="0">
        <dgm:presLayoutVars>
          <dgm:dir/>
          <dgm:resizeHandles val="exact"/>
        </dgm:presLayoutVars>
      </dgm:prSet>
      <dgm:spPr/>
    </dgm:pt>
    <dgm:pt modelId="{B71B877F-8F3A-4B19-B647-E562AF98A42C}" type="pres">
      <dgm:prSet presAssocID="{CB343B0F-B263-4E16-B9BA-8500F6E823EF}" presName="compNode" presStyleCnt="0"/>
      <dgm:spPr/>
    </dgm:pt>
    <dgm:pt modelId="{CC6A2F5F-9E90-4659-BD58-2D0E9F3B9494}" type="pres">
      <dgm:prSet presAssocID="{CB343B0F-B263-4E16-B9BA-8500F6E823EF}" presName="bgRect" presStyleLbl="bgShp" presStyleIdx="0" presStyleCnt="2"/>
      <dgm:spPr/>
    </dgm:pt>
    <dgm:pt modelId="{3527E725-3F61-40EA-9EE6-1471E1B2A0DF}" type="pres">
      <dgm:prSet presAssocID="{CB343B0F-B263-4E16-B9BA-8500F6E823EF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 List"/>
        </a:ext>
      </dgm:extLst>
    </dgm:pt>
    <dgm:pt modelId="{EADEE360-8166-429A-A08C-3891199CFBBD}" type="pres">
      <dgm:prSet presAssocID="{CB343B0F-B263-4E16-B9BA-8500F6E823EF}" presName="spaceRect" presStyleCnt="0"/>
      <dgm:spPr/>
    </dgm:pt>
    <dgm:pt modelId="{BE33EB02-157F-462F-8CA8-0015FB0DBD73}" type="pres">
      <dgm:prSet presAssocID="{CB343B0F-B263-4E16-B9BA-8500F6E823EF}" presName="parTx" presStyleLbl="revTx" presStyleIdx="0" presStyleCnt="2">
        <dgm:presLayoutVars>
          <dgm:chMax val="0"/>
          <dgm:chPref val="0"/>
        </dgm:presLayoutVars>
      </dgm:prSet>
      <dgm:spPr/>
    </dgm:pt>
    <dgm:pt modelId="{94B302A7-1DF6-47A5-A92C-A012018645E8}" type="pres">
      <dgm:prSet presAssocID="{6EFAD621-4773-4DD3-AFA6-3322B847A713}" presName="sibTrans" presStyleCnt="0"/>
      <dgm:spPr/>
    </dgm:pt>
    <dgm:pt modelId="{045DD3B0-C39A-4DC3-9BF2-0B8FE6CDE1DB}" type="pres">
      <dgm:prSet presAssocID="{49E5FB4B-607D-4FC5-99D9-AA61046C219A}" presName="compNode" presStyleCnt="0"/>
      <dgm:spPr/>
    </dgm:pt>
    <dgm:pt modelId="{9452BAB3-DD5A-47E1-8B78-B960741E3004}" type="pres">
      <dgm:prSet presAssocID="{49E5FB4B-607D-4FC5-99D9-AA61046C219A}" presName="bgRect" presStyleLbl="bgShp" presStyleIdx="1" presStyleCnt="2"/>
      <dgm:spPr/>
    </dgm:pt>
    <dgm:pt modelId="{FE99DFE6-5B50-4D6C-902E-3F31E8EE6ACB}" type="pres">
      <dgm:prSet presAssocID="{49E5FB4B-607D-4FC5-99D9-AA61046C219A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741806EB-FA57-46E7-B028-6D9FCF593DD9}" type="pres">
      <dgm:prSet presAssocID="{49E5FB4B-607D-4FC5-99D9-AA61046C219A}" presName="spaceRect" presStyleCnt="0"/>
      <dgm:spPr/>
    </dgm:pt>
    <dgm:pt modelId="{5E80F778-2119-4C34-97C9-3E1D397D9608}" type="pres">
      <dgm:prSet presAssocID="{49E5FB4B-607D-4FC5-99D9-AA61046C219A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B105B804-E09A-4B6C-AA5B-29796AB7A63F}" srcId="{EBB073D3-37A4-4B16-A1E3-B3DF8BDA544C}" destId="{49E5FB4B-607D-4FC5-99D9-AA61046C219A}" srcOrd="1" destOrd="0" parTransId="{3555C338-EE4D-4CED-B22C-07007E60ECF0}" sibTransId="{3D0DE7C7-2D2D-4FF9-B473-08FCA4156B57}"/>
    <dgm:cxn modelId="{7A836A4A-B12E-4732-B8C1-A0C00A8B6B82}" type="presOf" srcId="{49E5FB4B-607D-4FC5-99D9-AA61046C219A}" destId="{5E80F778-2119-4C34-97C9-3E1D397D9608}" srcOrd="0" destOrd="0" presId="urn:microsoft.com/office/officeart/2018/2/layout/IconVerticalSolidList"/>
    <dgm:cxn modelId="{5D8FC67A-3F10-4EEC-BE2B-C322EE7B3908}" type="presOf" srcId="{EBB073D3-37A4-4B16-A1E3-B3DF8BDA544C}" destId="{8C21A24C-557A-46BD-9EEA-6088110B5366}" srcOrd="0" destOrd="0" presId="urn:microsoft.com/office/officeart/2018/2/layout/IconVerticalSolidList"/>
    <dgm:cxn modelId="{B78BC7BB-190A-4D73-9839-268F7B3731D1}" srcId="{EBB073D3-37A4-4B16-A1E3-B3DF8BDA544C}" destId="{CB343B0F-B263-4E16-B9BA-8500F6E823EF}" srcOrd="0" destOrd="0" parTransId="{CB9AAC0F-0D93-474D-9A3F-479A62FAAFF7}" sibTransId="{6EFAD621-4773-4DD3-AFA6-3322B847A713}"/>
    <dgm:cxn modelId="{BE7452E0-7E42-43BF-9900-526875566FE9}" type="presOf" srcId="{CB343B0F-B263-4E16-B9BA-8500F6E823EF}" destId="{BE33EB02-157F-462F-8CA8-0015FB0DBD73}" srcOrd="0" destOrd="0" presId="urn:microsoft.com/office/officeart/2018/2/layout/IconVerticalSolidList"/>
    <dgm:cxn modelId="{779F858F-474A-401A-895C-B4756B796F72}" type="presParOf" srcId="{8C21A24C-557A-46BD-9EEA-6088110B5366}" destId="{B71B877F-8F3A-4B19-B647-E562AF98A42C}" srcOrd="0" destOrd="0" presId="urn:microsoft.com/office/officeart/2018/2/layout/IconVerticalSolidList"/>
    <dgm:cxn modelId="{06E9EFF9-1A26-4056-B437-CB25065A05CC}" type="presParOf" srcId="{B71B877F-8F3A-4B19-B647-E562AF98A42C}" destId="{CC6A2F5F-9E90-4659-BD58-2D0E9F3B9494}" srcOrd="0" destOrd="0" presId="urn:microsoft.com/office/officeart/2018/2/layout/IconVerticalSolidList"/>
    <dgm:cxn modelId="{6BA2141D-D884-4505-A72F-23485FEA466F}" type="presParOf" srcId="{B71B877F-8F3A-4B19-B647-E562AF98A42C}" destId="{3527E725-3F61-40EA-9EE6-1471E1B2A0DF}" srcOrd="1" destOrd="0" presId="urn:microsoft.com/office/officeart/2018/2/layout/IconVerticalSolidList"/>
    <dgm:cxn modelId="{B9EEEACA-6DBB-47D4-9D51-F2EE56F64A9E}" type="presParOf" srcId="{B71B877F-8F3A-4B19-B647-E562AF98A42C}" destId="{EADEE360-8166-429A-A08C-3891199CFBBD}" srcOrd="2" destOrd="0" presId="urn:microsoft.com/office/officeart/2018/2/layout/IconVerticalSolidList"/>
    <dgm:cxn modelId="{CD396F7E-59E5-416A-B2D5-691598531439}" type="presParOf" srcId="{B71B877F-8F3A-4B19-B647-E562AF98A42C}" destId="{BE33EB02-157F-462F-8CA8-0015FB0DBD73}" srcOrd="3" destOrd="0" presId="urn:microsoft.com/office/officeart/2018/2/layout/IconVerticalSolidList"/>
    <dgm:cxn modelId="{D48F155A-F03B-4AA3-9207-565D0BDC083D}" type="presParOf" srcId="{8C21A24C-557A-46BD-9EEA-6088110B5366}" destId="{94B302A7-1DF6-47A5-A92C-A012018645E8}" srcOrd="1" destOrd="0" presId="urn:microsoft.com/office/officeart/2018/2/layout/IconVerticalSolidList"/>
    <dgm:cxn modelId="{17CD597A-D0D1-469F-8E43-092B211A266D}" type="presParOf" srcId="{8C21A24C-557A-46BD-9EEA-6088110B5366}" destId="{045DD3B0-C39A-4DC3-9BF2-0B8FE6CDE1DB}" srcOrd="2" destOrd="0" presId="urn:microsoft.com/office/officeart/2018/2/layout/IconVerticalSolidList"/>
    <dgm:cxn modelId="{DB658EEE-BDD3-4C76-881D-C8C1A52CC0F2}" type="presParOf" srcId="{045DD3B0-C39A-4DC3-9BF2-0B8FE6CDE1DB}" destId="{9452BAB3-DD5A-47E1-8B78-B960741E3004}" srcOrd="0" destOrd="0" presId="urn:microsoft.com/office/officeart/2018/2/layout/IconVerticalSolidList"/>
    <dgm:cxn modelId="{61F8E48E-5FA7-4399-8E6E-AA54F7F07ECE}" type="presParOf" srcId="{045DD3B0-C39A-4DC3-9BF2-0B8FE6CDE1DB}" destId="{FE99DFE6-5B50-4D6C-902E-3F31E8EE6ACB}" srcOrd="1" destOrd="0" presId="urn:microsoft.com/office/officeart/2018/2/layout/IconVerticalSolidList"/>
    <dgm:cxn modelId="{2F7A8003-9C61-481D-B40F-BB3C773AF7B8}" type="presParOf" srcId="{045DD3B0-C39A-4DC3-9BF2-0B8FE6CDE1DB}" destId="{741806EB-FA57-46E7-B028-6D9FCF593DD9}" srcOrd="2" destOrd="0" presId="urn:microsoft.com/office/officeart/2018/2/layout/IconVerticalSolidList"/>
    <dgm:cxn modelId="{5C80DCDC-99D2-4E98-AB5E-C513F70A5A90}" type="presParOf" srcId="{045DD3B0-C39A-4DC3-9BF2-0B8FE6CDE1DB}" destId="{5E80F778-2119-4C34-97C9-3E1D397D9608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6A2F5F-9E90-4659-BD58-2D0E9F3B9494}">
      <dsp:nvSpPr>
        <dsp:cNvPr id="0" name=""/>
        <dsp:cNvSpPr/>
      </dsp:nvSpPr>
      <dsp:spPr>
        <a:xfrm>
          <a:off x="0" y="906398"/>
          <a:ext cx="6506304" cy="167335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27E725-3F61-40EA-9EE6-1471E1B2A0DF}">
      <dsp:nvSpPr>
        <dsp:cNvPr id="0" name=""/>
        <dsp:cNvSpPr/>
      </dsp:nvSpPr>
      <dsp:spPr>
        <a:xfrm>
          <a:off x="506188" y="1282903"/>
          <a:ext cx="920343" cy="9203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3EB02-157F-462F-8CA8-0015FB0DBD73}">
      <dsp:nvSpPr>
        <dsp:cNvPr id="0" name=""/>
        <dsp:cNvSpPr/>
      </dsp:nvSpPr>
      <dsp:spPr>
        <a:xfrm>
          <a:off x="1932721" y="906398"/>
          <a:ext cx="4573582" cy="1673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096" tIns="177096" rIns="177096" bIns="17709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Defining the type of task will assist in scheduling and resource allocation</a:t>
          </a:r>
        </a:p>
      </dsp:txBody>
      <dsp:txXfrm>
        <a:off x="1932721" y="906398"/>
        <a:ext cx="4573582" cy="1673352"/>
      </dsp:txXfrm>
    </dsp:sp>
    <dsp:sp modelId="{9452BAB3-DD5A-47E1-8B78-B960741E3004}">
      <dsp:nvSpPr>
        <dsp:cNvPr id="0" name=""/>
        <dsp:cNvSpPr/>
      </dsp:nvSpPr>
      <dsp:spPr>
        <a:xfrm>
          <a:off x="0" y="2998089"/>
          <a:ext cx="6506304" cy="167335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99DFE6-5B50-4D6C-902E-3F31E8EE6ACB}">
      <dsp:nvSpPr>
        <dsp:cNvPr id="0" name=""/>
        <dsp:cNvSpPr/>
      </dsp:nvSpPr>
      <dsp:spPr>
        <a:xfrm>
          <a:off x="506188" y="3374593"/>
          <a:ext cx="920343" cy="9203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34925" cap="flat" cmpd="sng" algn="in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80F778-2119-4C34-97C9-3E1D397D9608}">
      <dsp:nvSpPr>
        <dsp:cNvPr id="0" name=""/>
        <dsp:cNvSpPr/>
      </dsp:nvSpPr>
      <dsp:spPr>
        <a:xfrm>
          <a:off x="1932721" y="2998089"/>
          <a:ext cx="4573582" cy="16733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096" tIns="177096" rIns="177096" bIns="177096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‘Fixing’ a task type will alter the way a PMIS processes the project information</a:t>
          </a:r>
        </a:p>
      </dsp:txBody>
      <dsp:txXfrm>
        <a:off x="1932721" y="2998089"/>
        <a:ext cx="4573582" cy="16733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3161750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092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411403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355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60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351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89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934072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9083891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26379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167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84424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2" r:id="rId1"/>
    <p:sldLayoutId id="2147483793" r:id="rId2"/>
    <p:sldLayoutId id="2147483794" r:id="rId3"/>
    <p:sldLayoutId id="2147483795" r:id="rId4"/>
    <p:sldLayoutId id="2147483796" r:id="rId5"/>
    <p:sldLayoutId id="2147483797" r:id="rId6"/>
    <p:sldLayoutId id="2147483798" r:id="rId7"/>
    <p:sldLayoutId id="2147483799" r:id="rId8"/>
    <p:sldLayoutId id="2147483800" r:id="rId9"/>
    <p:sldLayoutId id="2147483801" r:id="rId10"/>
    <p:sldLayoutId id="2147483802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upport.microsoft.com/en-us/office/change-the-task-type-for-more-accurate-scheduling-b0b969ad-45bc-4e9e-8967-435587548a72" TargetMode="Externa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9D9D6BF1-DFF2-4526-9D13-BF339D8C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id="{A54D4DB6-FB18-4CAE-8905-E0053C925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DBD6488-9429-4FFA-8AE8-C4022C39B0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68818BDC-22DF-4B23-97C9-3170636A4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Writing an appointment on a paper agenda">
            <a:extLst>
              <a:ext uri="{FF2B5EF4-FFF2-40B4-BE49-F238E27FC236}">
                <a16:creationId xmlns:a16="http://schemas.microsoft.com/office/drawing/2014/main" id="{DC46DF34-67DF-4157-9EC2-4E1D1762650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1662" b="-1"/>
          <a:stretch/>
        </p:blipFill>
        <p:spPr>
          <a:xfrm>
            <a:off x="20" y="10"/>
            <a:ext cx="4966232" cy="6857990"/>
          </a:xfrm>
          <a:prstGeom prst="rect">
            <a:avLst/>
          </a:prstGeom>
        </p:spPr>
      </p:pic>
      <p:sp>
        <p:nvSpPr>
          <p:cNvPr id="14" name="Freeform 6">
            <a:extLst>
              <a:ext uri="{FF2B5EF4-FFF2-40B4-BE49-F238E27FC236}">
                <a16:creationId xmlns:a16="http://schemas.microsoft.com/office/drawing/2014/main" id="{8776F0F0-F360-4680-8914-892D1E5707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 flipV="1">
            <a:off x="5412340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B5A45A-0205-7E47-B8B2-ECF70C10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b="1" cap="all">
                <a:solidFill>
                  <a:schemeClr val="tx1"/>
                </a:solidFill>
              </a:rPr>
              <a:t>Week 5 </a:t>
            </a:r>
            <a:br>
              <a:rPr lang="en-US" b="1" cap="all" dirty="0"/>
            </a:br>
            <a:r>
              <a:rPr lang="en-US" b="1" cap="all" dirty="0"/>
              <a:t>Time management</a:t>
            </a:r>
            <a:br>
              <a:rPr lang="en-US" b="1" cap="all" dirty="0"/>
            </a:br>
            <a:endParaRPr lang="en-US" b="1" cap="all" dirty="0"/>
          </a:p>
        </p:txBody>
      </p:sp>
    </p:spTree>
    <p:extLst>
      <p:ext uri="{BB962C8B-B14F-4D97-AF65-F5344CB8AC3E}">
        <p14:creationId xmlns:p14="http://schemas.microsoft.com/office/powerpoint/2010/main" val="14674519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4EAF1-782F-314B-AD02-CDDC413F1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Recap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B7FA82-A785-A343-A15D-87CA0AB24D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b="1" dirty="0"/>
              <a:t>Questions?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/>
              <a:t>Examples of Milestones - Discussion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CA" b="1" dirty="0"/>
              <a:t>Quiz Review – Posted on Blackboard</a:t>
            </a:r>
          </a:p>
        </p:txBody>
      </p:sp>
    </p:spTree>
    <p:extLst>
      <p:ext uri="{BB962C8B-B14F-4D97-AF65-F5344CB8AC3E}">
        <p14:creationId xmlns:p14="http://schemas.microsoft.com/office/powerpoint/2010/main" val="174178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30BC9609-A8AF-411F-A9E0-C3B93C8945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546FA-6DCD-6847-89C0-5A85248C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639704"/>
            <a:ext cx="3299579" cy="5577840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Task Types</a:t>
            </a:r>
          </a:p>
        </p:txBody>
      </p:sp>
      <p:graphicFrame>
        <p:nvGraphicFramePr>
          <p:cNvPr id="11" name="Content Placeholder 3">
            <a:extLst>
              <a:ext uri="{FF2B5EF4-FFF2-40B4-BE49-F238E27FC236}">
                <a16:creationId xmlns:a16="http://schemas.microsoft.com/office/drawing/2014/main" id="{9DF621B9-7975-4D37-AAC5-2EA205FBC0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554652"/>
              </p:ext>
            </p:extLst>
          </p:nvPr>
        </p:nvGraphicFramePr>
        <p:xfrm>
          <a:off x="4901472" y="639705"/>
          <a:ext cx="6506304" cy="55778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5722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83B91B61-BFCA-4647-957E-A8269BE46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546FA-6DCD-6847-89C0-5A85248C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Task Types</a:t>
            </a:r>
          </a:p>
        </p:txBody>
      </p:sp>
      <p:pic>
        <p:nvPicPr>
          <p:cNvPr id="10" name="Picture 9" descr="Hourglass and a calendar">
            <a:extLst>
              <a:ext uri="{FF2B5EF4-FFF2-40B4-BE49-F238E27FC236}">
                <a16:creationId xmlns:a16="http://schemas.microsoft.com/office/drawing/2014/main" id="{186A9914-4169-0A43-95AF-53657797A1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309" r="5964" b="2"/>
          <a:stretch/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92D1D7C6-1C89-420C-8D35-4836541671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317FF6-A963-BC4F-8943-B0DCA215CB58}"/>
              </a:ext>
            </a:extLst>
          </p:cNvPr>
          <p:cNvSpPr txBox="1"/>
          <p:nvPr/>
        </p:nvSpPr>
        <p:spPr>
          <a:xfrm>
            <a:off x="5100824" y="2286000"/>
            <a:ext cx="6176776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b="1" dirty="0">
                <a:solidFill>
                  <a:schemeClr val="tx2"/>
                </a:solidFill>
              </a:rPr>
              <a:t>Fixed Work </a:t>
            </a:r>
            <a:r>
              <a:rPr lang="en-US" dirty="0">
                <a:solidFill>
                  <a:schemeClr val="tx2"/>
                </a:solidFill>
              </a:rPr>
              <a:t>– the total amount of </a:t>
            </a:r>
            <a:r>
              <a:rPr lang="en-US">
                <a:solidFill>
                  <a:schemeClr val="tx2"/>
                </a:solidFill>
              </a:rPr>
              <a:t>labour</a:t>
            </a:r>
            <a:r>
              <a:rPr lang="en-US" dirty="0">
                <a:solidFill>
                  <a:schemeClr val="tx2"/>
                </a:solidFill>
              </a:rPr>
              <a:t> hours required to complete a task</a:t>
            </a:r>
            <a:endParaRPr lang="en-US">
              <a:solidFill>
                <a:schemeClr val="tx2"/>
              </a:solidFill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>
              <a:solidFill>
                <a:schemeClr val="tx2"/>
              </a:solidFill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>
              <a:solidFill>
                <a:schemeClr val="tx2"/>
              </a:solidFill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b="1" dirty="0">
                <a:solidFill>
                  <a:schemeClr val="tx2"/>
                </a:solidFill>
              </a:rPr>
              <a:t>Fixed Duration </a:t>
            </a:r>
            <a:r>
              <a:rPr lang="en-US" dirty="0">
                <a:solidFill>
                  <a:schemeClr val="tx2"/>
                </a:solidFill>
              </a:rPr>
              <a:t>– the elapsed time the task will take to complete</a:t>
            </a:r>
            <a:endParaRPr lang="en-US">
              <a:solidFill>
                <a:schemeClr val="tx2"/>
              </a:solidFill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>
              <a:solidFill>
                <a:schemeClr val="tx2"/>
              </a:solidFill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>
              <a:solidFill>
                <a:schemeClr val="tx2"/>
              </a:solidFill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r>
              <a:rPr lang="en-US" b="1" dirty="0">
                <a:solidFill>
                  <a:schemeClr val="tx2"/>
                </a:solidFill>
              </a:rPr>
              <a:t>Fixed Units </a:t>
            </a:r>
            <a:r>
              <a:rPr lang="en-US" dirty="0">
                <a:solidFill>
                  <a:schemeClr val="tx2"/>
                </a:solidFill>
              </a:rPr>
              <a:t>– the number of resources, and/or the percentage of a resource’s time that will be assigned</a:t>
            </a:r>
            <a:endParaRPr lang="en-US">
              <a:solidFill>
                <a:schemeClr val="tx2"/>
              </a:solidFill>
            </a:endParaRPr>
          </a:p>
          <a:p>
            <a:pPr marL="384048" indent="-384048">
              <a:lnSpc>
                <a:spcPct val="94000"/>
              </a:lnSpc>
              <a:spcAft>
                <a:spcPts val="200"/>
              </a:spcAft>
              <a:buFont typeface="Franklin Gothic Book" panose="020B0503020102020204" pitchFamily="34" charset="0"/>
            </a:pPr>
            <a:endParaRPr lang="en-US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30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D3E17-A74A-3148-AE8F-F2BE0F8F4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How task types change your schedule</a:t>
            </a:r>
            <a:br>
              <a:rPr lang="en-CA" dirty="0"/>
            </a:br>
            <a:endParaRPr lang="en-US" dirty="0"/>
          </a:p>
        </p:txBody>
      </p:sp>
      <p:pic>
        <p:nvPicPr>
          <p:cNvPr id="5" name="Content Placeholder 4" descr="Tabl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356B849-6E7E-8840-ADAC-D0F6C2F795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439286"/>
            <a:ext cx="9601200" cy="3274827"/>
          </a:xfrm>
        </p:spPr>
      </p:pic>
    </p:spTree>
    <p:extLst>
      <p:ext uri="{BB962C8B-B14F-4D97-AF65-F5344CB8AC3E}">
        <p14:creationId xmlns:p14="http://schemas.microsoft.com/office/powerpoint/2010/main" val="11950764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46FA-6DCD-6847-89C0-5A85248C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/>
              <a:t>The Scheduling Formula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F005A7-54D2-AC4D-BF71-BBF760362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10370937" cy="3581400"/>
          </a:xfrm>
        </p:spPr>
        <p:txBody>
          <a:bodyPr>
            <a:normAutofit lnSpcReduction="10000"/>
          </a:bodyPr>
          <a:lstStyle/>
          <a:p>
            <a:r>
              <a:rPr lang="en-CA" dirty="0"/>
              <a:t>An equation used to identify how changes to the fixed tasks will be translated</a:t>
            </a:r>
          </a:p>
          <a:p>
            <a:r>
              <a:rPr lang="en-CA" dirty="0"/>
              <a:t>Important for cost management - Identifies hours of billable work for each resource per task</a:t>
            </a:r>
          </a:p>
          <a:p>
            <a:r>
              <a:rPr lang="en-CA" dirty="0"/>
              <a:t>Used when durations are predetermined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b="1" dirty="0"/>
              <a:t>Duration*Unit=Work</a:t>
            </a:r>
          </a:p>
          <a:p>
            <a:pPr marL="0" indent="0">
              <a:buNone/>
            </a:pPr>
            <a:r>
              <a:rPr lang="en-CA" dirty="0"/>
              <a:t>Amount of time for task </a:t>
            </a:r>
            <a:r>
              <a:rPr lang="en-CA" b="1" dirty="0"/>
              <a:t>*</a:t>
            </a:r>
            <a:r>
              <a:rPr lang="en-CA" dirty="0"/>
              <a:t> the number of people required </a:t>
            </a:r>
            <a:r>
              <a:rPr lang="en-CA" b="1" dirty="0"/>
              <a:t>=</a:t>
            </a:r>
            <a:r>
              <a:rPr lang="en-CA" dirty="0"/>
              <a:t> number of work days per person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Example: </a:t>
            </a:r>
            <a:r>
              <a:rPr lang="en-CA" b="1" dirty="0"/>
              <a:t>5</a:t>
            </a:r>
            <a:r>
              <a:rPr lang="en-CA" dirty="0"/>
              <a:t> days required to complete the task </a:t>
            </a:r>
            <a:r>
              <a:rPr lang="en-CA" b="1" dirty="0"/>
              <a:t>*</a:t>
            </a:r>
            <a:r>
              <a:rPr lang="en-CA" dirty="0"/>
              <a:t> </a:t>
            </a:r>
            <a:r>
              <a:rPr lang="en-CA" b="1" dirty="0"/>
              <a:t>2 </a:t>
            </a:r>
            <a:r>
              <a:rPr lang="en-CA" dirty="0"/>
              <a:t>people assigned to the task </a:t>
            </a:r>
            <a:r>
              <a:rPr lang="en-CA" b="1" dirty="0"/>
              <a:t>=</a:t>
            </a:r>
            <a:r>
              <a:rPr lang="en-CA" dirty="0"/>
              <a:t> </a:t>
            </a:r>
            <a:r>
              <a:rPr lang="en-CA" b="1" dirty="0"/>
              <a:t>10</a:t>
            </a:r>
            <a:r>
              <a:rPr lang="en-CA" dirty="0"/>
              <a:t> work days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522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546FA-6DCD-6847-89C0-5A85248C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en-US"/>
              <a:t>The Scheduling Formula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F005A7-54D2-AC4D-BF71-BBF760362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CA" sz="1700"/>
          </a:p>
          <a:p>
            <a:pPr marL="0" indent="0">
              <a:buNone/>
            </a:pPr>
            <a:r>
              <a:rPr lang="en-CA" sz="1700" b="1"/>
              <a:t>In order to calculate the different task types, the formula must be rearranged</a:t>
            </a:r>
          </a:p>
          <a:p>
            <a:pPr marL="0" indent="0">
              <a:buNone/>
            </a:pPr>
            <a:endParaRPr lang="en-CA" sz="1700" b="1"/>
          </a:p>
          <a:p>
            <a:pPr marL="0" indent="0">
              <a:buNone/>
            </a:pPr>
            <a:r>
              <a:rPr lang="en-CA" sz="1700"/>
              <a:t>Duration*Unit=</a:t>
            </a:r>
            <a:r>
              <a:rPr lang="en-CA" sz="1700" b="1"/>
              <a:t>Work</a:t>
            </a:r>
          </a:p>
          <a:p>
            <a:pPr marL="0" indent="0">
              <a:buNone/>
            </a:pPr>
            <a:endParaRPr lang="en-CA" sz="1700" b="1"/>
          </a:p>
          <a:p>
            <a:pPr marL="0" indent="0">
              <a:buNone/>
            </a:pPr>
            <a:r>
              <a:rPr lang="en-CA" sz="1700"/>
              <a:t>Work / Unit = </a:t>
            </a:r>
            <a:r>
              <a:rPr lang="en-CA" sz="1700" b="1"/>
              <a:t>Duration</a:t>
            </a:r>
          </a:p>
          <a:p>
            <a:pPr marL="0" indent="0">
              <a:buNone/>
            </a:pPr>
            <a:endParaRPr lang="en-CA" sz="1700" b="1"/>
          </a:p>
          <a:p>
            <a:pPr marL="0" indent="0">
              <a:buNone/>
            </a:pPr>
            <a:r>
              <a:rPr lang="en-CA" sz="1700"/>
              <a:t>Work / Duration = </a:t>
            </a:r>
            <a:r>
              <a:rPr lang="en-CA" sz="1700" b="1"/>
              <a:t>Units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Person writing on a board">
            <a:extLst>
              <a:ext uri="{FF2B5EF4-FFF2-40B4-BE49-F238E27FC236}">
                <a16:creationId xmlns:a16="http://schemas.microsoft.com/office/drawing/2014/main" id="{B4D70F8C-5864-8A42-A538-E7C97ABB4B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044" r="4372" b="1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514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9546FA-6DCD-6847-89C0-5A85248C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en-US" dirty="0"/>
              <a:t>PERT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F005A7-54D2-AC4D-BF71-BBF760362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1400" b="1"/>
              <a:t>Program Evaluation Review Technique</a:t>
            </a:r>
          </a:p>
          <a:p>
            <a:r>
              <a:rPr lang="en-CA" sz="1400"/>
              <a:t>Helps define a realistic duration</a:t>
            </a:r>
          </a:p>
          <a:p>
            <a:r>
              <a:rPr lang="en-CA" sz="1400"/>
              <a:t>Used when </a:t>
            </a:r>
          </a:p>
          <a:p>
            <a:pPr lvl="1"/>
            <a:r>
              <a:rPr lang="en-CA" sz="1400"/>
              <a:t>Durations are uncertain</a:t>
            </a:r>
          </a:p>
          <a:p>
            <a:pPr lvl="1"/>
            <a:r>
              <a:rPr lang="en-CA" sz="1400"/>
              <a:t>There is a high confidence in the most likely scenario variable</a:t>
            </a:r>
          </a:p>
          <a:p>
            <a:r>
              <a:rPr lang="en-CA" sz="1400"/>
              <a:t>Estimates</a:t>
            </a:r>
          </a:p>
          <a:p>
            <a:pPr lvl="1"/>
            <a:r>
              <a:rPr lang="en-CA" sz="1400"/>
              <a:t>Shortest possible time a task will take</a:t>
            </a:r>
          </a:p>
          <a:p>
            <a:pPr lvl="1"/>
            <a:r>
              <a:rPr lang="en-CA" sz="1400"/>
              <a:t>Most probable amount of time</a:t>
            </a:r>
          </a:p>
          <a:p>
            <a:pPr lvl="1"/>
            <a:r>
              <a:rPr lang="en-CA" sz="1400"/>
              <a:t>Longest amount of time</a:t>
            </a:r>
          </a:p>
          <a:p>
            <a:r>
              <a:rPr lang="en-CA" sz="1400"/>
              <a:t>Calculated backwards from a fixed end date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 descr="Graph on document with pen">
            <a:extLst>
              <a:ext uri="{FF2B5EF4-FFF2-40B4-BE49-F238E27FC236}">
                <a16:creationId xmlns:a16="http://schemas.microsoft.com/office/drawing/2014/main" id="{557C694F-43FA-4622-8E83-335315D3CF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573" r="20851" b="-1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67770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546FA-6DCD-6847-89C0-5A85248C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>
            <a:normAutofit/>
          </a:bodyPr>
          <a:lstStyle/>
          <a:p>
            <a:r>
              <a:rPr lang="en-US" dirty="0"/>
              <a:t>PERT/BETA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F005A7-54D2-AC4D-BF71-BBF7603628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1609344"/>
            <a:ext cx="11102457" cy="5084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b="1" dirty="0"/>
              <a:t>PERT – optimistic + (4*likely) + pessimistic/6</a:t>
            </a:r>
          </a:p>
          <a:p>
            <a:pPr marL="0" indent="0">
              <a:buNone/>
            </a:pPr>
            <a:endParaRPr lang="en-CA" b="1" dirty="0"/>
          </a:p>
          <a:p>
            <a:pPr marL="0" indent="0">
              <a:buNone/>
            </a:pPr>
            <a:r>
              <a:rPr lang="en-CA" b="1" dirty="0"/>
              <a:t>Example:</a:t>
            </a:r>
          </a:p>
          <a:p>
            <a:pPr marL="0" indent="0">
              <a:buNone/>
            </a:pPr>
            <a:r>
              <a:rPr lang="en-CA" b="1" dirty="0"/>
              <a:t>Optimistic = 20 days</a:t>
            </a:r>
          </a:p>
          <a:p>
            <a:pPr marL="0" indent="0">
              <a:buNone/>
            </a:pPr>
            <a:r>
              <a:rPr lang="en-CA" b="1" dirty="0"/>
              <a:t>Likely = 30 days</a:t>
            </a:r>
          </a:p>
          <a:p>
            <a:pPr marL="0" indent="0">
              <a:buNone/>
            </a:pPr>
            <a:r>
              <a:rPr lang="en-CA" b="1" dirty="0"/>
              <a:t>Pessimistic = 60 days</a:t>
            </a:r>
          </a:p>
          <a:p>
            <a:pPr marL="0" indent="0">
              <a:buNone/>
            </a:pPr>
            <a:r>
              <a:rPr lang="en-CA" b="1" dirty="0"/>
              <a:t>20 + (30*4) + 60 / 6 = Expected Time</a:t>
            </a:r>
          </a:p>
          <a:p>
            <a:pPr marL="0" indent="0">
              <a:buNone/>
            </a:pPr>
            <a:r>
              <a:rPr lang="en-CA" b="1" dirty="0"/>
              <a:t>20 + 120 + 60 / 6 =  Expected Time</a:t>
            </a:r>
          </a:p>
          <a:p>
            <a:pPr marL="0" indent="0">
              <a:buNone/>
            </a:pPr>
            <a:r>
              <a:rPr lang="en-CA" b="1" dirty="0"/>
              <a:t>200 / 6 = 33.3 days</a:t>
            </a:r>
          </a:p>
          <a:p>
            <a:pPr marL="0" indent="0">
              <a:buNone/>
            </a:pPr>
            <a:endParaRPr lang="en-CA" b="1" dirty="0"/>
          </a:p>
          <a:p>
            <a:pPr marL="0" indent="0">
              <a:buNone/>
            </a:pPr>
            <a:r>
              <a:rPr lang="en-CA" b="1" dirty="0"/>
              <a:t>The estimated duration of the task using PERT is 20 days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5338EA-DDE5-5348-85F4-619C8A49C6A4}"/>
              </a:ext>
            </a:extLst>
          </p:cNvPr>
          <p:cNvSpPr txBox="1"/>
          <p:nvPr/>
        </p:nvSpPr>
        <p:spPr>
          <a:xfrm>
            <a:off x="6172200" y="2835963"/>
            <a:ext cx="52120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t = </a:t>
            </a:r>
            <a:r>
              <a:rPr lang="en-US" sz="5400" u="sng" dirty="0"/>
              <a:t>O + (4*m) + p</a:t>
            </a:r>
          </a:p>
          <a:p>
            <a:pPr algn="ctr"/>
            <a:r>
              <a:rPr lang="en-US" sz="540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7083729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61D8973-EAA9-459A-AF59-BBB4233D6C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93C5CD-E130-5E46-860F-21CABD34A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/>
          </a:bodyPr>
          <a:lstStyle/>
          <a:p>
            <a:r>
              <a:rPr lang="en-US" dirty="0"/>
              <a:t>Controlling the Schedule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17C219-6B4A-5C40-9D6B-772EFE727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581400"/>
          </a:xfrm>
        </p:spPr>
        <p:txBody>
          <a:bodyPr>
            <a:normAutofit/>
          </a:bodyPr>
          <a:lstStyle/>
          <a:p>
            <a:r>
              <a:rPr lang="en-CA" dirty="0"/>
              <a:t>When the project schedule must be shortened </a:t>
            </a:r>
          </a:p>
          <a:p>
            <a:r>
              <a:rPr lang="en-CA" dirty="0"/>
              <a:t>Adjustments can be made to the timeline in order to achieve an earlier project completion date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BEA8A33-C0D0-416D-8359-724B8828C7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Picture 3" descr="Red marker and calendar">
            <a:extLst>
              <a:ext uri="{FF2B5EF4-FFF2-40B4-BE49-F238E27FC236}">
                <a16:creationId xmlns:a16="http://schemas.microsoft.com/office/drawing/2014/main" id="{6F691EC5-BAC2-7B4A-BF35-9CA0435729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8" r="33756" b="-1"/>
          <a:stretch/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7750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3C5CD-E130-5E46-860F-21CABD34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Crashing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17C219-6B4A-5C40-9D6B-772EFE7271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171700"/>
            <a:ext cx="9601200" cy="4000500"/>
          </a:xfrm>
        </p:spPr>
        <p:txBody>
          <a:bodyPr>
            <a:normAutofit fontScale="85000" lnSpcReduction="20000"/>
          </a:bodyPr>
          <a:lstStyle/>
          <a:p>
            <a:r>
              <a:rPr lang="en-CA" sz="2400" dirty="0"/>
              <a:t>A</a:t>
            </a:r>
            <a:r>
              <a:rPr lang="en-CA" sz="2400" b="1" dirty="0"/>
              <a:t> </a:t>
            </a:r>
            <a:r>
              <a:rPr lang="en-CA" sz="2400" dirty="0"/>
              <a:t>technique used to shorten the schedule duration for the least incremental cost by adding resources.</a:t>
            </a:r>
          </a:p>
          <a:p>
            <a:pPr marL="0" indent="0">
              <a:buNone/>
            </a:pPr>
            <a:r>
              <a:rPr lang="en-CA" sz="2400" dirty="0"/>
              <a:t>Examples:</a:t>
            </a:r>
          </a:p>
          <a:p>
            <a:pPr lvl="1"/>
            <a:r>
              <a:rPr lang="en-CA" sz="2400" dirty="0"/>
              <a:t>Approving overtime, </a:t>
            </a:r>
          </a:p>
          <a:p>
            <a:pPr lvl="1"/>
            <a:r>
              <a:rPr lang="en-CA" sz="2400" dirty="0"/>
              <a:t>Bringing in additional resources</a:t>
            </a:r>
          </a:p>
          <a:p>
            <a:pPr lvl="1"/>
            <a:r>
              <a:rPr lang="en-CA" sz="2400" dirty="0"/>
              <a:t>Paying to expedite delivery to activities on the critical path</a:t>
            </a:r>
          </a:p>
          <a:p>
            <a:pPr marL="0" indent="0">
              <a:buNone/>
            </a:pPr>
            <a:endParaRPr lang="en-CA" sz="2400" dirty="0"/>
          </a:p>
          <a:p>
            <a:pPr marL="0" indent="0">
              <a:buNone/>
            </a:pPr>
            <a:r>
              <a:rPr lang="en-CA" sz="2400" dirty="0"/>
              <a:t>Crashing works only for activities on the critical path where additional resources will shorten the activity’s duration.</a:t>
            </a:r>
          </a:p>
          <a:p>
            <a:pPr marL="0" indent="0">
              <a:buNone/>
            </a:pPr>
            <a:r>
              <a:rPr lang="en-CA" sz="2400" b="1" dirty="0"/>
              <a:t>Cons: </a:t>
            </a:r>
            <a:r>
              <a:rPr lang="en-CA" sz="2400" dirty="0"/>
              <a:t>It does not always produce a viable alternative and may result in increased risk and/or cost.</a:t>
            </a:r>
          </a:p>
          <a:p>
            <a:pPr marL="0" indent="0" algn="r">
              <a:buNone/>
            </a:pPr>
            <a:r>
              <a:rPr lang="en-CA" sz="2400" dirty="0"/>
              <a:t>PMBOK 6, 215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785985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3C5CD-E130-5E46-860F-21CABD34A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Fast Tracking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B17C219-6B4A-5C40-9D6B-772EFE7271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/>
              <a:t>A schedule compression technique in which activities or phases normally done in sequence are performed in parallel for at least a portion of their duration </a:t>
            </a:r>
          </a:p>
          <a:p>
            <a:r>
              <a:rPr lang="en-CA" dirty="0"/>
              <a:t>Examples:</a:t>
            </a:r>
          </a:p>
          <a:p>
            <a:pPr lvl="1"/>
            <a:r>
              <a:rPr lang="en-CA" i="0" dirty="0"/>
              <a:t>In a project to launch a new brand, having one team start on the web design while another team works to finalize the brand logo and colours</a:t>
            </a:r>
            <a:endParaRPr lang="en-CA" dirty="0"/>
          </a:p>
          <a:p>
            <a:pPr marL="0" indent="0">
              <a:buNone/>
            </a:pPr>
            <a:r>
              <a:rPr lang="en-CA" dirty="0"/>
              <a:t>Fast tracking only works when activities can be overlapped to shorten the project duration on the critical path. </a:t>
            </a:r>
          </a:p>
          <a:p>
            <a:pPr marL="0" indent="0">
              <a:buNone/>
            </a:pPr>
            <a:r>
              <a:rPr lang="en-CA" b="1" dirty="0"/>
              <a:t>Cons: </a:t>
            </a:r>
            <a:r>
              <a:rPr lang="en-CA" dirty="0"/>
              <a:t>May result in rework and increased risk, and may also increase project costs.</a:t>
            </a:r>
            <a:br>
              <a:rPr lang="en-CA" dirty="0"/>
            </a:br>
            <a:endParaRPr lang="en-CA" dirty="0"/>
          </a:p>
          <a:p>
            <a:pPr marL="0" indent="0" algn="r">
              <a:buNone/>
            </a:pPr>
            <a:r>
              <a:rPr lang="en-CA" dirty="0"/>
              <a:t>PMBOK 6, 215</a:t>
            </a:r>
          </a:p>
        </p:txBody>
      </p:sp>
    </p:spTree>
    <p:extLst>
      <p:ext uri="{BB962C8B-B14F-4D97-AF65-F5344CB8AC3E}">
        <p14:creationId xmlns:p14="http://schemas.microsoft.com/office/powerpoint/2010/main" val="25614093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4" name="Rectangle 70">
            <a:extLst>
              <a:ext uri="{FF2B5EF4-FFF2-40B4-BE49-F238E27FC236}">
                <a16:creationId xmlns:a16="http://schemas.microsoft.com/office/drawing/2014/main" id="{AA6EC888-B85F-410F-B430-06583E94B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05" name="Rectangle 72">
            <a:extLst>
              <a:ext uri="{FF2B5EF4-FFF2-40B4-BE49-F238E27FC236}">
                <a16:creationId xmlns:a16="http://schemas.microsoft.com/office/drawing/2014/main" id="{C8E50D4F-7A5A-4BF8-A5ED-67765D3AA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6" name="Rectangle 74">
            <a:extLst>
              <a:ext uri="{FF2B5EF4-FFF2-40B4-BE49-F238E27FC236}">
                <a16:creationId xmlns:a16="http://schemas.microsoft.com/office/drawing/2014/main" id="{1A2BA875-DA32-4243-91A6-470E0A0A4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Timeline&#10;&#10;Description automatically generated with low confidence">
            <a:extLst>
              <a:ext uri="{FF2B5EF4-FFF2-40B4-BE49-F238E27FC236}">
                <a16:creationId xmlns:a16="http://schemas.microsoft.com/office/drawing/2014/main" id="{BDA3AA55-D913-1748-99A0-C17754EC00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20185" y="800100"/>
            <a:ext cx="8151631" cy="525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5C04BBB-DF8E-1E45-B978-2F2F1D86DDD5}"/>
              </a:ext>
            </a:extLst>
          </p:cNvPr>
          <p:cNvSpPr txBox="1"/>
          <p:nvPr/>
        </p:nvSpPr>
        <p:spPr>
          <a:xfrm>
            <a:off x="9957869" y="5910810"/>
            <a:ext cx="16896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PMBOK 6, 215</a:t>
            </a:r>
          </a:p>
        </p:txBody>
      </p:sp>
    </p:spTree>
    <p:extLst>
      <p:ext uri="{BB962C8B-B14F-4D97-AF65-F5344CB8AC3E}">
        <p14:creationId xmlns:p14="http://schemas.microsoft.com/office/powerpoint/2010/main" val="132635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1685-305E-AE45-9F57-28CB94D0A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Midterm Exam Reminder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176D4A-663F-E047-B2A3-3AC567D0D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en-CA" dirty="0"/>
              <a:t>Next week, </a:t>
            </a:r>
            <a:r>
              <a:rPr lang="en-CA" b="1" dirty="0"/>
              <a:t>October 14, 2021, at 8am EST</a:t>
            </a:r>
            <a:r>
              <a:rPr lang="en-CA" dirty="0"/>
              <a:t> you will write the Midterm Exam</a:t>
            </a:r>
          </a:p>
          <a:p>
            <a:pPr fontAlgn="base"/>
            <a:r>
              <a:rPr lang="en-CA" dirty="0"/>
              <a:t>Please ensure you are available during class time.</a:t>
            </a:r>
          </a:p>
          <a:p>
            <a:pPr fontAlgn="base"/>
            <a:r>
              <a:rPr lang="en-CA" dirty="0"/>
              <a:t>You will have 90mins (1.5hrs) to complete the exam.</a:t>
            </a:r>
          </a:p>
          <a:p>
            <a:pPr fontAlgn="base"/>
            <a:r>
              <a:rPr lang="en-CA" dirty="0"/>
              <a:t>Class policy is strictly in effect. Any discussion/sharing of answers can result in a grade of zero.</a:t>
            </a:r>
          </a:p>
          <a:p>
            <a:pPr fontAlgn="base"/>
            <a:r>
              <a:rPr lang="en-CA" dirty="0"/>
              <a:t>Anticipate approximately 25-30 multiple choice questions based on Lectures 1 through 5 (this includes today’s lecture)</a:t>
            </a:r>
          </a:p>
          <a:p>
            <a:pPr fontAlgn="base"/>
            <a:r>
              <a:rPr lang="en-CA" dirty="0"/>
              <a:t>Exam is worth 15% of your grade.</a:t>
            </a:r>
          </a:p>
          <a:p>
            <a:pPr fontAlgn="base"/>
            <a:r>
              <a:rPr lang="en-CA" dirty="0"/>
              <a:t>Any issues with Blackboard, please contact the help desk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5505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68D4-42A8-AE4E-91B4-97FF1FD73E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181" y="685800"/>
            <a:ext cx="6562905" cy="1485900"/>
          </a:xfrm>
        </p:spPr>
        <p:txBody>
          <a:bodyPr>
            <a:normAutofit/>
          </a:bodyPr>
          <a:lstStyle/>
          <a:p>
            <a:r>
              <a:rPr lang="en-US" dirty="0"/>
              <a:t>For Next Class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B205BC3-0B06-4EA6-9066-1A0BEC22C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Graphic 4" descr="Grinning face outline with solid fill">
            <a:extLst>
              <a:ext uri="{FF2B5EF4-FFF2-40B4-BE49-F238E27FC236}">
                <a16:creationId xmlns:a16="http://schemas.microsoft.com/office/drawing/2014/main" id="{D2975E25-CE70-8349-BD35-F093F61034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3562" y="1462103"/>
            <a:ext cx="3613752" cy="361375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68301E-AB16-0B4A-9A1B-D1F78F84FB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4181" y="2286000"/>
            <a:ext cx="6562905" cy="3581400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CA" b="1" dirty="0"/>
              <a:t>Work on in-class activity</a:t>
            </a:r>
          </a:p>
          <a:p>
            <a:pPr lvl="1" indent="-383540"/>
            <a:r>
              <a:rPr lang="en-CA" dirty="0"/>
              <a:t>Group assignment, one member submits a copy</a:t>
            </a:r>
          </a:p>
          <a:p>
            <a:pPr lvl="1" indent="-383540"/>
            <a:r>
              <a:rPr lang="en-CA" dirty="0"/>
              <a:t>Due October 21, 11:59 PM EST</a:t>
            </a:r>
            <a:endParaRPr lang="en-US" dirty="0"/>
          </a:p>
          <a:p>
            <a:pPr marL="457200" indent="-457200" fontAlgn="base">
              <a:buFont typeface="+mj-lt"/>
              <a:buAutoNum type="arabicPeriod"/>
            </a:pPr>
            <a:r>
              <a:rPr lang="en-US" b="1" dirty="0"/>
              <a:t>Module 4</a:t>
            </a:r>
          </a:p>
          <a:p>
            <a:pPr marL="457200" indent="-457200" fontAlgn="base">
              <a:buFont typeface="+mj-lt"/>
              <a:buAutoNum type="arabicPeriod"/>
            </a:pPr>
            <a:r>
              <a:rPr lang="en-US" b="1" dirty="0"/>
              <a:t>No quiz this week, study for your Midterms! </a:t>
            </a:r>
          </a:p>
          <a:p>
            <a:pPr marL="0" indent="0" fontAlgn="base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986527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F7BDB-0A36-EA4B-9BFB-6EA90BDF7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0650" y="685800"/>
            <a:ext cx="9886950" cy="1485900"/>
          </a:xfrm>
        </p:spPr>
        <p:txBody>
          <a:bodyPr>
            <a:normAutofit/>
          </a:bodyPr>
          <a:lstStyle/>
          <a:p>
            <a:r>
              <a:rPr lang="en-US" dirty="0"/>
              <a:t>In-Class Assignment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C8CBA6-3E79-2941-8C5F-74B0D9527E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0650" y="1810512"/>
            <a:ext cx="9410700" cy="5047488"/>
          </a:xfrm>
        </p:spPr>
        <p:txBody>
          <a:bodyPr>
            <a:normAutofit/>
          </a:bodyPr>
          <a:lstStyle/>
          <a:p>
            <a:r>
              <a:rPr lang="en-US" sz="1800" b="1" dirty="0"/>
              <a:t>In a group</a:t>
            </a:r>
            <a:r>
              <a:rPr lang="en-US" sz="1800" dirty="0"/>
              <a:t>, develop a project schedule – groups listed on Blackboard</a:t>
            </a:r>
          </a:p>
          <a:p>
            <a:r>
              <a:rPr lang="en-US" sz="1800" dirty="0"/>
              <a:t>Provide a brief description of the project</a:t>
            </a:r>
          </a:p>
          <a:p>
            <a:r>
              <a:rPr lang="en-US" sz="1800" dirty="0"/>
              <a:t>Provide a copy of the schedule with activity durations, resources and resource types</a:t>
            </a:r>
          </a:p>
          <a:p>
            <a:pPr lvl="1"/>
            <a:r>
              <a:rPr lang="en-US" sz="1800" dirty="0"/>
              <a:t>Can be done in a spreadsheet, a Gantt chart or a diagram</a:t>
            </a:r>
          </a:p>
          <a:p>
            <a:r>
              <a:rPr lang="en-US" sz="1800" dirty="0"/>
              <a:t>Define the project start date, end date and identify any milestones</a:t>
            </a:r>
          </a:p>
          <a:p>
            <a:r>
              <a:rPr lang="en-US" sz="1800" dirty="0"/>
              <a:t>Develop a second copy of the schedule, identifying where crashing and fast-tracking could be used to shorten the project timeline</a:t>
            </a:r>
          </a:p>
          <a:p>
            <a:r>
              <a:rPr lang="en-US" sz="1800" dirty="0"/>
              <a:t>Write 1 paragraph for each tactic explaining where it would be used, how it would be done and why it would be helpful.</a:t>
            </a:r>
          </a:p>
          <a:p>
            <a:r>
              <a:rPr lang="en-US" sz="1800" dirty="0"/>
              <a:t>Deliverables: A copy of original schedule, a copy of updated schedule , and written component</a:t>
            </a:r>
          </a:p>
          <a:p>
            <a:r>
              <a:rPr lang="en-US" sz="1800" dirty="0"/>
              <a:t>Please ensure that each member submits their assignment to Blackboard by </a:t>
            </a:r>
            <a:r>
              <a:rPr lang="en-US" sz="1800" b="1" dirty="0"/>
              <a:t>Thursday</a:t>
            </a:r>
            <a:r>
              <a:rPr lang="en-US" sz="1800" dirty="0"/>
              <a:t>, October 21</a:t>
            </a:r>
            <a:r>
              <a:rPr lang="en-US" sz="1800" baseline="30000" dirty="0"/>
              <a:t>st</a:t>
            </a:r>
            <a:r>
              <a:rPr lang="en-US" sz="1800" dirty="0"/>
              <a:t> , 11:59 PM EST</a:t>
            </a:r>
          </a:p>
        </p:txBody>
      </p:sp>
    </p:spTree>
    <p:extLst>
      <p:ext uri="{BB962C8B-B14F-4D97-AF65-F5344CB8AC3E}">
        <p14:creationId xmlns:p14="http://schemas.microsoft.com/office/powerpoint/2010/main" val="255968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op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8847</TotalTime>
  <Words>834</Words>
  <Application>Microsoft Macintosh PowerPoint</Application>
  <PresentationFormat>Widescreen</PresentationFormat>
  <Paragraphs>105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Franklin Gothic Book</vt:lpstr>
      <vt:lpstr>office theme</vt:lpstr>
      <vt:lpstr>Crop</vt:lpstr>
      <vt:lpstr>Week 5  Time management </vt:lpstr>
      <vt:lpstr>Weekly Recap</vt:lpstr>
      <vt:lpstr>Task Types</vt:lpstr>
      <vt:lpstr>Task Types</vt:lpstr>
      <vt:lpstr>How task types change your schedule </vt:lpstr>
      <vt:lpstr>The Scheduling Formula</vt:lpstr>
      <vt:lpstr>The Scheduling Formula</vt:lpstr>
      <vt:lpstr>PERT</vt:lpstr>
      <vt:lpstr>PERT/BETA</vt:lpstr>
      <vt:lpstr>Controlling the Schedule</vt:lpstr>
      <vt:lpstr>Crashing</vt:lpstr>
      <vt:lpstr>Fast Tracking</vt:lpstr>
      <vt:lpstr>PowerPoint Presentation</vt:lpstr>
      <vt:lpstr>Midterm Exam Reminder</vt:lpstr>
      <vt:lpstr>For Next Class</vt:lpstr>
      <vt:lpstr>In-Class Assignment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Jordan Gorski</cp:lastModifiedBy>
  <cp:revision>43</cp:revision>
  <dcterms:created xsi:type="dcterms:W3CDTF">2021-05-20T16:25:18Z</dcterms:created>
  <dcterms:modified xsi:type="dcterms:W3CDTF">2021-10-07T03:21:35Z</dcterms:modified>
</cp:coreProperties>
</file>